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4660"/>
  </p:normalViewPr>
  <p:slideViewPr>
    <p:cSldViewPr snapToGrid="0">
      <p:cViewPr varScale="1">
        <p:scale>
          <a:sx n="58" d="100"/>
          <a:sy n="58" d="100"/>
        </p:scale>
        <p:origin x="84" y="10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D5177-DCBA-4E00-B30B-A47AFCBA8233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0"/>
      <dgm:spPr/>
    </dgm:pt>
    <dgm:pt modelId="{70D2C2B5-DF5A-4DEF-BC7F-7A4B0B58536F}">
      <dgm:prSet phldrT="[Текст]" phldr="1"/>
      <dgm:spPr/>
      <dgm:t>
        <a:bodyPr/>
        <a:lstStyle/>
        <a:p>
          <a:endParaRPr lang="ru-RU" dirty="0"/>
        </a:p>
      </dgm:t>
    </dgm:pt>
    <dgm:pt modelId="{CD2CDF7B-5A06-452A-B486-154C284E261F}" type="parTrans" cxnId="{407FAD83-8F19-4D58-A813-154C75F9F097}">
      <dgm:prSet/>
      <dgm:spPr/>
      <dgm:t>
        <a:bodyPr/>
        <a:lstStyle/>
        <a:p>
          <a:endParaRPr lang="ru-RU"/>
        </a:p>
      </dgm:t>
    </dgm:pt>
    <dgm:pt modelId="{B99F8C3A-E29C-426D-AD25-90AF4EBF1C20}" type="sibTrans" cxnId="{407FAD83-8F19-4D58-A813-154C75F9F097}">
      <dgm:prSet/>
      <dgm:spPr/>
      <dgm:t>
        <a:bodyPr/>
        <a:lstStyle/>
        <a:p>
          <a:endParaRPr lang="ru-RU"/>
        </a:p>
      </dgm:t>
    </dgm:pt>
    <dgm:pt modelId="{BF06531F-5DE5-4133-9B1D-4357B1E34B35}">
      <dgm:prSet phldrT="[Текст]" phldr="1"/>
      <dgm:spPr/>
      <dgm:t>
        <a:bodyPr/>
        <a:lstStyle/>
        <a:p>
          <a:endParaRPr lang="ru-RU"/>
        </a:p>
      </dgm:t>
    </dgm:pt>
    <dgm:pt modelId="{7C6D6743-853B-4CE8-AB1A-3CEABAF4DB98}" type="parTrans" cxnId="{1E479F7D-E5AF-4738-BC3A-3DFF135BD8CC}">
      <dgm:prSet/>
      <dgm:spPr/>
      <dgm:t>
        <a:bodyPr/>
        <a:lstStyle/>
        <a:p>
          <a:endParaRPr lang="ru-RU"/>
        </a:p>
      </dgm:t>
    </dgm:pt>
    <dgm:pt modelId="{C0AB5AF4-4B46-435C-AAB6-5FF46CB48ABD}" type="sibTrans" cxnId="{1E479F7D-E5AF-4738-BC3A-3DFF135BD8CC}">
      <dgm:prSet/>
      <dgm:spPr/>
      <dgm:t>
        <a:bodyPr/>
        <a:lstStyle/>
        <a:p>
          <a:endParaRPr lang="ru-RU"/>
        </a:p>
      </dgm:t>
    </dgm:pt>
    <dgm:pt modelId="{E9D9253D-3642-4B9A-8FAB-F039CA29504D}">
      <dgm:prSet phldrT="[Текст]" phldr="1"/>
      <dgm:spPr/>
      <dgm:t>
        <a:bodyPr/>
        <a:lstStyle/>
        <a:p>
          <a:endParaRPr lang="ru-RU"/>
        </a:p>
      </dgm:t>
    </dgm:pt>
    <dgm:pt modelId="{8460395A-6EF0-47EC-8629-179DF96F2FB2}" type="parTrans" cxnId="{0AF52ED3-B8DD-4F3E-8C35-860412F1A85F}">
      <dgm:prSet/>
      <dgm:spPr/>
      <dgm:t>
        <a:bodyPr/>
        <a:lstStyle/>
        <a:p>
          <a:endParaRPr lang="ru-RU"/>
        </a:p>
      </dgm:t>
    </dgm:pt>
    <dgm:pt modelId="{193F5D17-20F0-48D9-855F-7271BF85BB69}" type="sibTrans" cxnId="{0AF52ED3-B8DD-4F3E-8C35-860412F1A85F}">
      <dgm:prSet/>
      <dgm:spPr/>
      <dgm:t>
        <a:bodyPr/>
        <a:lstStyle/>
        <a:p>
          <a:endParaRPr lang="ru-RU"/>
        </a:p>
      </dgm:t>
    </dgm:pt>
    <dgm:pt modelId="{2083FDD7-8AF2-486D-B9E7-CDB0CDD4E4D9}" type="pres">
      <dgm:prSet presAssocID="{1A1D5177-DCBA-4E00-B30B-A47AFCBA8233}" presName="CompostProcess" presStyleCnt="0">
        <dgm:presLayoutVars>
          <dgm:dir/>
          <dgm:resizeHandles val="exact"/>
        </dgm:presLayoutVars>
      </dgm:prSet>
      <dgm:spPr/>
    </dgm:pt>
    <dgm:pt modelId="{E8C5C739-BF74-4999-9BD5-26D761BCE35B}" type="pres">
      <dgm:prSet presAssocID="{1A1D5177-DCBA-4E00-B30B-A47AFCBA8233}" presName="arrow" presStyleLbl="bgShp" presStyleIdx="0" presStyleCnt="1"/>
      <dgm:spPr/>
    </dgm:pt>
    <dgm:pt modelId="{602FF154-27A4-4ED9-AB9E-0EA6E9CF0F4B}" type="pres">
      <dgm:prSet presAssocID="{1A1D5177-DCBA-4E00-B30B-A47AFCBA8233}" presName="linearProcess" presStyleCnt="0"/>
      <dgm:spPr/>
    </dgm:pt>
    <dgm:pt modelId="{C5FE9FAC-C784-487A-9548-F19C3121DC85}" type="pres">
      <dgm:prSet presAssocID="{70D2C2B5-DF5A-4DEF-BC7F-7A4B0B58536F}" presName="textNode" presStyleLbl="node1" presStyleIdx="0" presStyleCnt="3" custLinFactNeighborX="34858" custLinFactNeighborY="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98115-A88D-4C6E-9313-2E185091B856}" type="pres">
      <dgm:prSet presAssocID="{B99F8C3A-E29C-426D-AD25-90AF4EBF1C20}" presName="sibTrans" presStyleCnt="0"/>
      <dgm:spPr/>
    </dgm:pt>
    <dgm:pt modelId="{BF00BAC4-980E-4634-9EFD-272950ECACFB}" type="pres">
      <dgm:prSet presAssocID="{BF06531F-5DE5-4133-9B1D-4357B1E34B3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516EE-6CB0-465E-A8E9-FB360E42D78C}" type="pres">
      <dgm:prSet presAssocID="{C0AB5AF4-4B46-435C-AAB6-5FF46CB48ABD}" presName="sibTrans" presStyleCnt="0"/>
      <dgm:spPr/>
    </dgm:pt>
    <dgm:pt modelId="{0C97AAC5-1BA9-4526-ADF0-8E330F9D83C0}" type="pres">
      <dgm:prSet presAssocID="{E9D9253D-3642-4B9A-8FAB-F039CA29504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D8434E-6998-4AF0-95D7-1EA60F1CDC50}" type="presOf" srcId="{E9D9253D-3642-4B9A-8FAB-F039CA29504D}" destId="{0C97AAC5-1BA9-4526-ADF0-8E330F9D83C0}" srcOrd="0" destOrd="0" presId="urn:microsoft.com/office/officeart/2005/8/layout/hProcess9"/>
    <dgm:cxn modelId="{407FAD83-8F19-4D58-A813-154C75F9F097}" srcId="{1A1D5177-DCBA-4E00-B30B-A47AFCBA8233}" destId="{70D2C2B5-DF5A-4DEF-BC7F-7A4B0B58536F}" srcOrd="0" destOrd="0" parTransId="{CD2CDF7B-5A06-452A-B486-154C284E261F}" sibTransId="{B99F8C3A-E29C-426D-AD25-90AF4EBF1C20}"/>
    <dgm:cxn modelId="{0AF52ED3-B8DD-4F3E-8C35-860412F1A85F}" srcId="{1A1D5177-DCBA-4E00-B30B-A47AFCBA8233}" destId="{E9D9253D-3642-4B9A-8FAB-F039CA29504D}" srcOrd="2" destOrd="0" parTransId="{8460395A-6EF0-47EC-8629-179DF96F2FB2}" sibTransId="{193F5D17-20F0-48D9-855F-7271BF85BB69}"/>
    <dgm:cxn modelId="{EF75C2D6-DCD2-4912-B4E3-547BB2309713}" type="presOf" srcId="{BF06531F-5DE5-4133-9B1D-4357B1E34B35}" destId="{BF00BAC4-980E-4634-9EFD-272950ECACFB}" srcOrd="0" destOrd="0" presId="urn:microsoft.com/office/officeart/2005/8/layout/hProcess9"/>
    <dgm:cxn modelId="{0CC8A441-91BE-430D-81E7-5096EF97BA38}" type="presOf" srcId="{1A1D5177-DCBA-4E00-B30B-A47AFCBA8233}" destId="{2083FDD7-8AF2-486D-B9E7-CDB0CDD4E4D9}" srcOrd="0" destOrd="0" presId="urn:microsoft.com/office/officeart/2005/8/layout/hProcess9"/>
    <dgm:cxn modelId="{1E479F7D-E5AF-4738-BC3A-3DFF135BD8CC}" srcId="{1A1D5177-DCBA-4E00-B30B-A47AFCBA8233}" destId="{BF06531F-5DE5-4133-9B1D-4357B1E34B35}" srcOrd="1" destOrd="0" parTransId="{7C6D6743-853B-4CE8-AB1A-3CEABAF4DB98}" sibTransId="{C0AB5AF4-4B46-435C-AAB6-5FF46CB48ABD}"/>
    <dgm:cxn modelId="{35A63406-502F-44DA-96FE-7E125DFDCEC8}" type="presOf" srcId="{70D2C2B5-DF5A-4DEF-BC7F-7A4B0B58536F}" destId="{C5FE9FAC-C784-487A-9548-F19C3121DC85}" srcOrd="0" destOrd="0" presId="urn:microsoft.com/office/officeart/2005/8/layout/hProcess9"/>
    <dgm:cxn modelId="{F94F219F-551F-4B4A-939B-8DC1DA49B3C2}" type="presParOf" srcId="{2083FDD7-8AF2-486D-B9E7-CDB0CDD4E4D9}" destId="{E8C5C739-BF74-4999-9BD5-26D761BCE35B}" srcOrd="0" destOrd="0" presId="urn:microsoft.com/office/officeart/2005/8/layout/hProcess9"/>
    <dgm:cxn modelId="{AF6C32EA-EA9A-404E-96C4-3414955B3EDA}" type="presParOf" srcId="{2083FDD7-8AF2-486D-B9E7-CDB0CDD4E4D9}" destId="{602FF154-27A4-4ED9-AB9E-0EA6E9CF0F4B}" srcOrd="1" destOrd="0" presId="urn:microsoft.com/office/officeart/2005/8/layout/hProcess9"/>
    <dgm:cxn modelId="{E9BB9F6A-727B-4997-98CC-D36483D8F495}" type="presParOf" srcId="{602FF154-27A4-4ED9-AB9E-0EA6E9CF0F4B}" destId="{C5FE9FAC-C784-487A-9548-F19C3121DC85}" srcOrd="0" destOrd="0" presId="urn:microsoft.com/office/officeart/2005/8/layout/hProcess9"/>
    <dgm:cxn modelId="{3E44894D-0997-4630-8A29-C2DFB16639CA}" type="presParOf" srcId="{602FF154-27A4-4ED9-AB9E-0EA6E9CF0F4B}" destId="{3C298115-A88D-4C6E-9313-2E185091B856}" srcOrd="1" destOrd="0" presId="urn:microsoft.com/office/officeart/2005/8/layout/hProcess9"/>
    <dgm:cxn modelId="{28D4D05A-1709-49A2-B490-81EC67977FAB}" type="presParOf" srcId="{602FF154-27A4-4ED9-AB9E-0EA6E9CF0F4B}" destId="{BF00BAC4-980E-4634-9EFD-272950ECACFB}" srcOrd="2" destOrd="0" presId="urn:microsoft.com/office/officeart/2005/8/layout/hProcess9"/>
    <dgm:cxn modelId="{F208155A-054B-4260-9F28-DE9341D127F6}" type="presParOf" srcId="{602FF154-27A4-4ED9-AB9E-0EA6E9CF0F4B}" destId="{96C516EE-6CB0-465E-A8E9-FB360E42D78C}" srcOrd="3" destOrd="0" presId="urn:microsoft.com/office/officeart/2005/8/layout/hProcess9"/>
    <dgm:cxn modelId="{6345E150-B479-4B27-B5F7-726993C9DB71}" type="presParOf" srcId="{602FF154-27A4-4ED9-AB9E-0EA6E9CF0F4B}" destId="{0C97AAC5-1BA9-4526-ADF0-8E330F9D83C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28B0F-6FA5-49C9-A338-BA7958AA3E0F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0"/>
      <dgm:spPr/>
      <dgm:t>
        <a:bodyPr/>
        <a:lstStyle/>
        <a:p>
          <a:endParaRPr lang="ru-RU"/>
        </a:p>
      </dgm:t>
    </dgm:pt>
    <dgm:pt modelId="{B67033CE-9759-4C8E-8971-D6870E63488B}">
      <dgm:prSet phldrT="[Текст]" phldr="1"/>
      <dgm:spPr/>
      <dgm:t>
        <a:bodyPr/>
        <a:lstStyle/>
        <a:p>
          <a:endParaRPr lang="ru-RU"/>
        </a:p>
      </dgm:t>
    </dgm:pt>
    <dgm:pt modelId="{FC03306C-A589-4A7C-9221-8B965DD20A68}" type="parTrans" cxnId="{75825C3A-92CC-4152-A445-54F2625B3A19}">
      <dgm:prSet/>
      <dgm:spPr/>
      <dgm:t>
        <a:bodyPr/>
        <a:lstStyle/>
        <a:p>
          <a:endParaRPr lang="ru-RU"/>
        </a:p>
      </dgm:t>
    </dgm:pt>
    <dgm:pt modelId="{8E5419B5-2DF0-4802-912B-F2A5EAF8A1E8}" type="sibTrans" cxnId="{75825C3A-92CC-4152-A445-54F2625B3A19}">
      <dgm:prSet/>
      <dgm:spPr/>
      <dgm:t>
        <a:bodyPr/>
        <a:lstStyle/>
        <a:p>
          <a:endParaRPr lang="ru-RU"/>
        </a:p>
      </dgm:t>
    </dgm:pt>
    <dgm:pt modelId="{131BA945-E774-477C-AF9C-1F88750A2665}">
      <dgm:prSet phldrT="[Текст]" phldr="1"/>
      <dgm:spPr/>
      <dgm:t>
        <a:bodyPr/>
        <a:lstStyle/>
        <a:p>
          <a:endParaRPr lang="ru-RU"/>
        </a:p>
      </dgm:t>
    </dgm:pt>
    <dgm:pt modelId="{B63257FB-591C-4691-855E-3175652125C9}" type="parTrans" cxnId="{856807D4-6796-4696-B72B-A60DCABE0210}">
      <dgm:prSet/>
      <dgm:spPr/>
      <dgm:t>
        <a:bodyPr/>
        <a:lstStyle/>
        <a:p>
          <a:endParaRPr lang="ru-RU"/>
        </a:p>
      </dgm:t>
    </dgm:pt>
    <dgm:pt modelId="{CD707876-3D15-4F95-BB61-AE190A83774E}" type="sibTrans" cxnId="{856807D4-6796-4696-B72B-A60DCABE0210}">
      <dgm:prSet/>
      <dgm:spPr/>
      <dgm:t>
        <a:bodyPr/>
        <a:lstStyle/>
        <a:p>
          <a:endParaRPr lang="ru-RU"/>
        </a:p>
      </dgm:t>
    </dgm:pt>
    <dgm:pt modelId="{50DFBF92-177C-4CAD-B835-F45861CCBE80}">
      <dgm:prSet phldrT="[Текст]" phldr="1"/>
      <dgm:spPr/>
      <dgm:t>
        <a:bodyPr/>
        <a:lstStyle/>
        <a:p>
          <a:endParaRPr lang="ru-RU"/>
        </a:p>
      </dgm:t>
    </dgm:pt>
    <dgm:pt modelId="{F797875E-97AA-4E66-B51C-083F90BA84EA}" type="parTrans" cxnId="{96A325E8-CB6C-491F-BB41-473B6F3C554C}">
      <dgm:prSet/>
      <dgm:spPr/>
      <dgm:t>
        <a:bodyPr/>
        <a:lstStyle/>
        <a:p>
          <a:endParaRPr lang="ru-RU"/>
        </a:p>
      </dgm:t>
    </dgm:pt>
    <dgm:pt modelId="{4F986AC3-B3CC-466A-B93A-6D4A6447371A}" type="sibTrans" cxnId="{96A325E8-CB6C-491F-BB41-473B6F3C554C}">
      <dgm:prSet/>
      <dgm:spPr/>
      <dgm:t>
        <a:bodyPr/>
        <a:lstStyle/>
        <a:p>
          <a:endParaRPr lang="ru-RU"/>
        </a:p>
      </dgm:t>
    </dgm:pt>
    <dgm:pt modelId="{0FCF045D-5A51-40F4-BDC6-884E9A86E90D}">
      <dgm:prSet phldrT="[Текст]" phldr="1"/>
      <dgm:spPr/>
      <dgm:t>
        <a:bodyPr/>
        <a:lstStyle/>
        <a:p>
          <a:endParaRPr lang="ru-RU"/>
        </a:p>
      </dgm:t>
    </dgm:pt>
    <dgm:pt modelId="{C9ABF4EF-1B4F-4BBF-A92E-620AE824FCEC}" type="parTrans" cxnId="{22009AD9-A15A-443E-87C8-49410B12FD2F}">
      <dgm:prSet/>
      <dgm:spPr/>
      <dgm:t>
        <a:bodyPr/>
        <a:lstStyle/>
        <a:p>
          <a:endParaRPr lang="ru-RU"/>
        </a:p>
      </dgm:t>
    </dgm:pt>
    <dgm:pt modelId="{E0FF007A-7C1F-4D3A-BCB6-EBB5A13B7911}" type="sibTrans" cxnId="{22009AD9-A15A-443E-87C8-49410B12FD2F}">
      <dgm:prSet/>
      <dgm:spPr/>
      <dgm:t>
        <a:bodyPr/>
        <a:lstStyle/>
        <a:p>
          <a:endParaRPr lang="ru-RU"/>
        </a:p>
      </dgm:t>
    </dgm:pt>
    <dgm:pt modelId="{0AAFFC15-721C-405C-8C7B-07E09E920449}">
      <dgm:prSet phldrT="[Текст]" phldr="1"/>
      <dgm:spPr/>
      <dgm:t>
        <a:bodyPr/>
        <a:lstStyle/>
        <a:p>
          <a:endParaRPr lang="ru-RU"/>
        </a:p>
      </dgm:t>
    </dgm:pt>
    <dgm:pt modelId="{784B22AC-BBC0-4D6A-9167-3955DACE9C41}" type="parTrans" cxnId="{C6964BD8-36B8-4B43-B22E-8711C2B85034}">
      <dgm:prSet/>
      <dgm:spPr/>
      <dgm:t>
        <a:bodyPr/>
        <a:lstStyle/>
        <a:p>
          <a:endParaRPr lang="ru-RU"/>
        </a:p>
      </dgm:t>
    </dgm:pt>
    <dgm:pt modelId="{9014E631-D2D0-4FD6-81FB-5AAB9B7DBDD3}" type="sibTrans" cxnId="{C6964BD8-36B8-4B43-B22E-8711C2B85034}">
      <dgm:prSet/>
      <dgm:spPr/>
      <dgm:t>
        <a:bodyPr/>
        <a:lstStyle/>
        <a:p>
          <a:endParaRPr lang="ru-RU"/>
        </a:p>
      </dgm:t>
    </dgm:pt>
    <dgm:pt modelId="{B1AD1FAC-0995-4841-81B6-B4754AAC2667}">
      <dgm:prSet phldrT="[Текст]" phldr="1"/>
      <dgm:spPr/>
      <dgm:t>
        <a:bodyPr/>
        <a:lstStyle/>
        <a:p>
          <a:endParaRPr lang="ru-RU"/>
        </a:p>
      </dgm:t>
    </dgm:pt>
    <dgm:pt modelId="{CD7DFAE8-4D06-4667-A325-F37D21C1B8A4}" type="parTrans" cxnId="{79A2098F-D37E-4114-BCAA-A8D10D9A281B}">
      <dgm:prSet/>
      <dgm:spPr/>
      <dgm:t>
        <a:bodyPr/>
        <a:lstStyle/>
        <a:p>
          <a:endParaRPr lang="ru-RU"/>
        </a:p>
      </dgm:t>
    </dgm:pt>
    <dgm:pt modelId="{4D15D213-D19C-4933-9228-CB7483F60B47}" type="sibTrans" cxnId="{79A2098F-D37E-4114-BCAA-A8D10D9A281B}">
      <dgm:prSet/>
      <dgm:spPr/>
      <dgm:t>
        <a:bodyPr/>
        <a:lstStyle/>
        <a:p>
          <a:endParaRPr lang="ru-RU"/>
        </a:p>
      </dgm:t>
    </dgm:pt>
    <dgm:pt modelId="{ABF9D431-1F1B-46FC-BA48-086374CD15AC}">
      <dgm:prSet phldrT="[Текст]" phldr="1"/>
      <dgm:spPr/>
      <dgm:t>
        <a:bodyPr/>
        <a:lstStyle/>
        <a:p>
          <a:endParaRPr lang="ru-RU"/>
        </a:p>
      </dgm:t>
    </dgm:pt>
    <dgm:pt modelId="{07A8BF7F-0661-480A-9C16-48D0B8325B8C}" type="parTrans" cxnId="{23F0C262-F115-46AB-9223-C2821DCED5F9}">
      <dgm:prSet/>
      <dgm:spPr/>
      <dgm:t>
        <a:bodyPr/>
        <a:lstStyle/>
        <a:p>
          <a:endParaRPr lang="ru-RU"/>
        </a:p>
      </dgm:t>
    </dgm:pt>
    <dgm:pt modelId="{DCA4B081-0F4F-42CB-9C26-57DFAEF17004}" type="sibTrans" cxnId="{23F0C262-F115-46AB-9223-C2821DCED5F9}">
      <dgm:prSet/>
      <dgm:spPr/>
      <dgm:t>
        <a:bodyPr/>
        <a:lstStyle/>
        <a:p>
          <a:endParaRPr lang="ru-RU"/>
        </a:p>
      </dgm:t>
    </dgm:pt>
    <dgm:pt modelId="{E0717764-5B42-4900-8588-8E9AFD42F375}">
      <dgm:prSet phldrT="[Текст]" phldr="1"/>
      <dgm:spPr/>
      <dgm:t>
        <a:bodyPr/>
        <a:lstStyle/>
        <a:p>
          <a:endParaRPr lang="ru-RU"/>
        </a:p>
      </dgm:t>
    </dgm:pt>
    <dgm:pt modelId="{C0922902-987B-40FD-B689-4296FA265161}" type="parTrans" cxnId="{72D06C29-8D74-4416-B8C4-DA0BC20DDCE7}">
      <dgm:prSet/>
      <dgm:spPr/>
      <dgm:t>
        <a:bodyPr/>
        <a:lstStyle/>
        <a:p>
          <a:endParaRPr lang="ru-RU"/>
        </a:p>
      </dgm:t>
    </dgm:pt>
    <dgm:pt modelId="{25BD3140-4616-46C5-9386-63B56432A36E}" type="sibTrans" cxnId="{72D06C29-8D74-4416-B8C4-DA0BC20DDCE7}">
      <dgm:prSet/>
      <dgm:spPr/>
      <dgm:t>
        <a:bodyPr/>
        <a:lstStyle/>
        <a:p>
          <a:endParaRPr lang="ru-RU"/>
        </a:p>
      </dgm:t>
    </dgm:pt>
    <dgm:pt modelId="{C6D4ED96-2EF4-46F9-878A-7F5E76DF42C3}">
      <dgm:prSet phldrT="[Текст]" phldr="1"/>
      <dgm:spPr/>
      <dgm:t>
        <a:bodyPr/>
        <a:lstStyle/>
        <a:p>
          <a:endParaRPr lang="ru-RU"/>
        </a:p>
      </dgm:t>
    </dgm:pt>
    <dgm:pt modelId="{93B4B76B-C567-4766-9034-8937ADEF031C}" type="parTrans" cxnId="{7ADF71D8-B9BC-4789-87A8-99904665BEC4}">
      <dgm:prSet/>
      <dgm:spPr/>
      <dgm:t>
        <a:bodyPr/>
        <a:lstStyle/>
        <a:p>
          <a:endParaRPr lang="ru-RU"/>
        </a:p>
      </dgm:t>
    </dgm:pt>
    <dgm:pt modelId="{2C4FB905-9388-43C7-9E1C-A46D81690774}" type="sibTrans" cxnId="{7ADF71D8-B9BC-4789-87A8-99904665BEC4}">
      <dgm:prSet/>
      <dgm:spPr/>
      <dgm:t>
        <a:bodyPr/>
        <a:lstStyle/>
        <a:p>
          <a:endParaRPr lang="ru-RU"/>
        </a:p>
      </dgm:t>
    </dgm:pt>
    <dgm:pt modelId="{BA8C0921-56AA-4B34-B844-9B0F12AF095B}" type="pres">
      <dgm:prSet presAssocID="{95E28B0F-6FA5-49C9-A338-BA7958AA3E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ACAC68-077C-4368-A3A6-FD01BF050161}" type="pres">
      <dgm:prSet presAssocID="{B67033CE-9759-4C8E-8971-D6870E63488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CA258-2654-47C2-800E-B774CEB73013}" type="pres">
      <dgm:prSet presAssocID="{8E5419B5-2DF0-4802-912B-F2A5EAF8A1E8}" presName="sibTrans" presStyleCnt="0"/>
      <dgm:spPr/>
    </dgm:pt>
    <dgm:pt modelId="{F8D913FA-6157-4093-ACC0-B318234CE46A}" type="pres">
      <dgm:prSet presAssocID="{0FCF045D-5A51-40F4-BDC6-884E9A86E90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BE5FB5-FF9D-4F62-A5A4-A7248D007789}" type="pres">
      <dgm:prSet presAssocID="{E0FF007A-7C1F-4D3A-BCB6-EBB5A13B7911}" presName="sibTrans" presStyleCnt="0"/>
      <dgm:spPr/>
    </dgm:pt>
    <dgm:pt modelId="{1D98DBB3-2F32-47AA-ABCD-A4B2B9EA745A}" type="pres">
      <dgm:prSet presAssocID="{ABF9D431-1F1B-46FC-BA48-086374CD15A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D06C29-8D74-4416-B8C4-DA0BC20DDCE7}" srcId="{ABF9D431-1F1B-46FC-BA48-086374CD15AC}" destId="{E0717764-5B42-4900-8588-8E9AFD42F375}" srcOrd="0" destOrd="0" parTransId="{C0922902-987B-40FD-B689-4296FA265161}" sibTransId="{25BD3140-4616-46C5-9386-63B56432A36E}"/>
    <dgm:cxn modelId="{23F0C262-F115-46AB-9223-C2821DCED5F9}" srcId="{95E28B0F-6FA5-49C9-A338-BA7958AA3E0F}" destId="{ABF9D431-1F1B-46FC-BA48-086374CD15AC}" srcOrd="2" destOrd="0" parTransId="{07A8BF7F-0661-480A-9C16-48D0B8325B8C}" sibTransId="{DCA4B081-0F4F-42CB-9C26-57DFAEF17004}"/>
    <dgm:cxn modelId="{4FA12EB3-050D-44B8-A8C0-BF9086D330F0}" type="presOf" srcId="{E0717764-5B42-4900-8588-8E9AFD42F375}" destId="{1D98DBB3-2F32-47AA-ABCD-A4B2B9EA745A}" srcOrd="0" destOrd="1" presId="urn:microsoft.com/office/officeart/2005/8/layout/hList6"/>
    <dgm:cxn modelId="{43DB47F8-0558-482A-90F0-F677383012CF}" type="presOf" srcId="{0FCF045D-5A51-40F4-BDC6-884E9A86E90D}" destId="{F8D913FA-6157-4093-ACC0-B318234CE46A}" srcOrd="0" destOrd="0" presId="urn:microsoft.com/office/officeart/2005/8/layout/hList6"/>
    <dgm:cxn modelId="{75825C3A-92CC-4152-A445-54F2625B3A19}" srcId="{95E28B0F-6FA5-49C9-A338-BA7958AA3E0F}" destId="{B67033CE-9759-4C8E-8971-D6870E63488B}" srcOrd="0" destOrd="0" parTransId="{FC03306C-A589-4A7C-9221-8B965DD20A68}" sibTransId="{8E5419B5-2DF0-4802-912B-F2A5EAF8A1E8}"/>
    <dgm:cxn modelId="{79A2098F-D37E-4114-BCAA-A8D10D9A281B}" srcId="{0FCF045D-5A51-40F4-BDC6-884E9A86E90D}" destId="{B1AD1FAC-0995-4841-81B6-B4754AAC2667}" srcOrd="1" destOrd="0" parTransId="{CD7DFAE8-4D06-4667-A325-F37D21C1B8A4}" sibTransId="{4D15D213-D19C-4933-9228-CB7483F60B47}"/>
    <dgm:cxn modelId="{32DDAD8D-BFF2-421C-B9D0-41034977F9D6}" type="presOf" srcId="{95E28B0F-6FA5-49C9-A338-BA7958AA3E0F}" destId="{BA8C0921-56AA-4B34-B844-9B0F12AF095B}" srcOrd="0" destOrd="0" presId="urn:microsoft.com/office/officeart/2005/8/layout/hList6"/>
    <dgm:cxn modelId="{E195FA32-4C05-40B8-9DF5-DE875B62DAF5}" type="presOf" srcId="{B67033CE-9759-4C8E-8971-D6870E63488B}" destId="{69ACAC68-077C-4368-A3A6-FD01BF050161}" srcOrd="0" destOrd="0" presId="urn:microsoft.com/office/officeart/2005/8/layout/hList6"/>
    <dgm:cxn modelId="{856807D4-6796-4696-B72B-A60DCABE0210}" srcId="{B67033CE-9759-4C8E-8971-D6870E63488B}" destId="{131BA945-E774-477C-AF9C-1F88750A2665}" srcOrd="0" destOrd="0" parTransId="{B63257FB-591C-4691-855E-3175652125C9}" sibTransId="{CD707876-3D15-4F95-BB61-AE190A83774E}"/>
    <dgm:cxn modelId="{22009AD9-A15A-443E-87C8-49410B12FD2F}" srcId="{95E28B0F-6FA5-49C9-A338-BA7958AA3E0F}" destId="{0FCF045D-5A51-40F4-BDC6-884E9A86E90D}" srcOrd="1" destOrd="0" parTransId="{C9ABF4EF-1B4F-4BBF-A92E-620AE824FCEC}" sibTransId="{E0FF007A-7C1F-4D3A-BCB6-EBB5A13B7911}"/>
    <dgm:cxn modelId="{838FCCDE-2EC4-42C1-91ED-3BACA7EB1D4E}" type="presOf" srcId="{0AAFFC15-721C-405C-8C7B-07E09E920449}" destId="{F8D913FA-6157-4093-ACC0-B318234CE46A}" srcOrd="0" destOrd="1" presId="urn:microsoft.com/office/officeart/2005/8/layout/hList6"/>
    <dgm:cxn modelId="{79CB4CA2-AD3C-4C43-B03E-F820EBB76A9F}" type="presOf" srcId="{B1AD1FAC-0995-4841-81B6-B4754AAC2667}" destId="{F8D913FA-6157-4093-ACC0-B318234CE46A}" srcOrd="0" destOrd="2" presId="urn:microsoft.com/office/officeart/2005/8/layout/hList6"/>
    <dgm:cxn modelId="{BC0D7A02-1134-417C-A88C-EE4F69E6A305}" type="presOf" srcId="{50DFBF92-177C-4CAD-B835-F45861CCBE80}" destId="{69ACAC68-077C-4368-A3A6-FD01BF050161}" srcOrd="0" destOrd="2" presId="urn:microsoft.com/office/officeart/2005/8/layout/hList6"/>
    <dgm:cxn modelId="{60489F33-3407-4A66-8699-979A2FD3D0C3}" type="presOf" srcId="{131BA945-E774-477C-AF9C-1F88750A2665}" destId="{69ACAC68-077C-4368-A3A6-FD01BF050161}" srcOrd="0" destOrd="1" presId="urn:microsoft.com/office/officeart/2005/8/layout/hList6"/>
    <dgm:cxn modelId="{C6964BD8-36B8-4B43-B22E-8711C2B85034}" srcId="{0FCF045D-5A51-40F4-BDC6-884E9A86E90D}" destId="{0AAFFC15-721C-405C-8C7B-07E09E920449}" srcOrd="0" destOrd="0" parTransId="{784B22AC-BBC0-4D6A-9167-3955DACE9C41}" sibTransId="{9014E631-D2D0-4FD6-81FB-5AAB9B7DBDD3}"/>
    <dgm:cxn modelId="{7ADF71D8-B9BC-4789-87A8-99904665BEC4}" srcId="{ABF9D431-1F1B-46FC-BA48-086374CD15AC}" destId="{C6D4ED96-2EF4-46F9-878A-7F5E76DF42C3}" srcOrd="1" destOrd="0" parTransId="{93B4B76B-C567-4766-9034-8937ADEF031C}" sibTransId="{2C4FB905-9388-43C7-9E1C-A46D81690774}"/>
    <dgm:cxn modelId="{605A56BC-48A0-48D1-97AC-0668975CC59A}" type="presOf" srcId="{C6D4ED96-2EF4-46F9-878A-7F5E76DF42C3}" destId="{1D98DBB3-2F32-47AA-ABCD-A4B2B9EA745A}" srcOrd="0" destOrd="2" presId="urn:microsoft.com/office/officeart/2005/8/layout/hList6"/>
    <dgm:cxn modelId="{96A325E8-CB6C-491F-BB41-473B6F3C554C}" srcId="{B67033CE-9759-4C8E-8971-D6870E63488B}" destId="{50DFBF92-177C-4CAD-B835-F45861CCBE80}" srcOrd="1" destOrd="0" parTransId="{F797875E-97AA-4E66-B51C-083F90BA84EA}" sibTransId="{4F986AC3-B3CC-466A-B93A-6D4A6447371A}"/>
    <dgm:cxn modelId="{F7AD9BAE-3238-427E-BA0B-E8BE19FF6483}" type="presOf" srcId="{ABF9D431-1F1B-46FC-BA48-086374CD15AC}" destId="{1D98DBB3-2F32-47AA-ABCD-A4B2B9EA745A}" srcOrd="0" destOrd="0" presId="urn:microsoft.com/office/officeart/2005/8/layout/hList6"/>
    <dgm:cxn modelId="{8EA4F883-2D95-4486-BBB7-02F4DE93E4D6}" type="presParOf" srcId="{BA8C0921-56AA-4B34-B844-9B0F12AF095B}" destId="{69ACAC68-077C-4368-A3A6-FD01BF050161}" srcOrd="0" destOrd="0" presId="urn:microsoft.com/office/officeart/2005/8/layout/hList6"/>
    <dgm:cxn modelId="{5F9ADC0B-4913-4918-B1B6-3026BF4FD710}" type="presParOf" srcId="{BA8C0921-56AA-4B34-B844-9B0F12AF095B}" destId="{7C8CA258-2654-47C2-800E-B774CEB73013}" srcOrd="1" destOrd="0" presId="urn:microsoft.com/office/officeart/2005/8/layout/hList6"/>
    <dgm:cxn modelId="{9B9431A3-A654-41BE-A319-BEF32257AB2C}" type="presParOf" srcId="{BA8C0921-56AA-4B34-B844-9B0F12AF095B}" destId="{F8D913FA-6157-4093-ACC0-B318234CE46A}" srcOrd="2" destOrd="0" presId="urn:microsoft.com/office/officeart/2005/8/layout/hList6"/>
    <dgm:cxn modelId="{EF52B0D6-212E-4C04-BDD3-043D9FCD28D9}" type="presParOf" srcId="{BA8C0921-56AA-4B34-B844-9B0F12AF095B}" destId="{E4BE5FB5-FF9D-4F62-A5A4-A7248D007789}" srcOrd="3" destOrd="0" presId="urn:microsoft.com/office/officeart/2005/8/layout/hList6"/>
    <dgm:cxn modelId="{9335FC72-BCBA-46BF-87D7-E820F3B619D8}" type="presParOf" srcId="{BA8C0921-56AA-4B34-B844-9B0F12AF095B}" destId="{1D98DBB3-2F32-47AA-ABCD-A4B2B9EA745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5C739-BF74-4999-9BD5-26D761BCE35B}">
      <dsp:nvSpPr>
        <dsp:cNvPr id="0" name=""/>
        <dsp:cNvSpPr/>
      </dsp:nvSpPr>
      <dsp:spPr>
        <a:xfrm>
          <a:off x="339036" y="0"/>
          <a:ext cx="3842412" cy="208792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E9FAC-C784-487A-9548-F19C3121DC85}">
      <dsp:nvSpPr>
        <dsp:cNvPr id="0" name=""/>
        <dsp:cNvSpPr/>
      </dsp:nvSpPr>
      <dsp:spPr>
        <a:xfrm>
          <a:off x="78787" y="631339"/>
          <a:ext cx="1356145" cy="8351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119557" y="672109"/>
        <a:ext cx="1274605" cy="753631"/>
      </dsp:txXfrm>
    </dsp:sp>
    <dsp:sp modelId="{BF00BAC4-980E-4634-9EFD-272950ECACFB}">
      <dsp:nvSpPr>
        <dsp:cNvPr id="0" name=""/>
        <dsp:cNvSpPr/>
      </dsp:nvSpPr>
      <dsp:spPr>
        <a:xfrm>
          <a:off x="1582169" y="626378"/>
          <a:ext cx="1356145" cy="8351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1622939" y="667148"/>
        <a:ext cx="1274605" cy="753631"/>
      </dsp:txXfrm>
    </dsp:sp>
    <dsp:sp modelId="{0C97AAC5-1BA9-4526-ADF0-8E330F9D83C0}">
      <dsp:nvSpPr>
        <dsp:cNvPr id="0" name=""/>
        <dsp:cNvSpPr/>
      </dsp:nvSpPr>
      <dsp:spPr>
        <a:xfrm>
          <a:off x="3164339" y="626378"/>
          <a:ext cx="1356145" cy="8351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3205109" y="667148"/>
        <a:ext cx="1274605" cy="7536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CAC68-077C-4368-A3A6-FD01BF050161}">
      <dsp:nvSpPr>
        <dsp:cNvPr id="0" name=""/>
        <dsp:cNvSpPr/>
      </dsp:nvSpPr>
      <dsp:spPr>
        <a:xfrm rot="16200000">
          <a:off x="-541673" y="541999"/>
          <a:ext cx="1931026" cy="847027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</dsp:txBody>
      <dsp:txXfrm rot="5400000">
        <a:off x="326" y="386205"/>
        <a:ext cx="847027" cy="1158616"/>
      </dsp:txXfrm>
    </dsp:sp>
    <dsp:sp modelId="{F8D913FA-6157-4093-ACC0-B318234CE46A}">
      <dsp:nvSpPr>
        <dsp:cNvPr id="0" name=""/>
        <dsp:cNvSpPr/>
      </dsp:nvSpPr>
      <dsp:spPr>
        <a:xfrm rot="16200000">
          <a:off x="368881" y="541999"/>
          <a:ext cx="1931026" cy="847027"/>
        </a:xfrm>
        <a:prstGeom prst="flowChartManualOperati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</dsp:txBody>
      <dsp:txXfrm rot="5400000">
        <a:off x="910880" y="386205"/>
        <a:ext cx="847027" cy="1158616"/>
      </dsp:txXfrm>
    </dsp:sp>
    <dsp:sp modelId="{1D98DBB3-2F32-47AA-ABCD-A4B2B9EA745A}">
      <dsp:nvSpPr>
        <dsp:cNvPr id="0" name=""/>
        <dsp:cNvSpPr/>
      </dsp:nvSpPr>
      <dsp:spPr>
        <a:xfrm rot="16200000">
          <a:off x="1279436" y="541999"/>
          <a:ext cx="1931026" cy="847027"/>
        </a:xfrm>
        <a:prstGeom prst="flowChartManualOperati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8769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/>
        </a:p>
      </dsp:txBody>
      <dsp:txXfrm rot="5400000">
        <a:off x="1821435" y="386205"/>
        <a:ext cx="847027" cy="1158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19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77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63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0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08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5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5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6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30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3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67D4C-BA19-4981-931E-149E089897C5}" type="datetimeFigureOut">
              <a:rPr lang="ru-RU" smtClean="0"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FD81-A85F-47B2-947E-662D811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7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0.emf"/><Relationship Id="rId7" Type="http://schemas.openxmlformats.org/officeDocument/2006/relationships/diagramColors" Target="../diagrams/colors1.xml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Layout" Target="../diagrams/layout2.xml"/><Relationship Id="rId5" Type="http://schemas.openxmlformats.org/officeDocument/2006/relationships/diagramLayout" Target="../diagrams/layout1.xml"/><Relationship Id="rId15" Type="http://schemas.openxmlformats.org/officeDocument/2006/relationships/image" Target="../media/image12.emf"/><Relationship Id="rId10" Type="http://schemas.openxmlformats.org/officeDocument/2006/relationships/diagramData" Target="../diagrams/data2.xml"/><Relationship Id="rId4" Type="http://schemas.openxmlformats.org/officeDocument/2006/relationships/diagramData" Target="../diagrams/data1.xml"/><Relationship Id="rId9" Type="http://schemas.openxmlformats.org/officeDocument/2006/relationships/image" Target="../media/image11.jpeg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4248" y="-785611"/>
            <a:ext cx="10792496" cy="649786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ТЕМА 1: </a:t>
            </a:r>
            <a:r>
              <a:rPr lang="ru-RU" b="1" dirty="0" smtClean="0"/>
              <a:t>ФУНКЦИОНАЛЬНЫЙ</a:t>
            </a:r>
            <a:r>
              <a:rPr lang="ru-RU" b="1" dirty="0"/>
              <a:t>, ПРОЦЕССНЫЙ И СИСТЕМНЫЙ ПОДХОДЫ</a:t>
            </a:r>
            <a:br>
              <a:rPr lang="ru-RU" b="1" dirty="0"/>
            </a:br>
            <a:r>
              <a:rPr lang="ru-RU" b="1" dirty="0"/>
              <a:t>К УПРАВЛЕНИЮ ОРГАНИЗАЦИЕЙ</a:t>
            </a:r>
            <a:br>
              <a:rPr lang="ru-RU" b="1" dirty="0"/>
            </a:b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306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183" y="167425"/>
            <a:ext cx="11964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Изменение рынка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09292" y="1067805"/>
            <a:ext cx="8932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0" u="none" strike="noStrike" baseline="0" dirty="0" err="1" smtClean="0">
                <a:solidFill>
                  <a:srgbClr val="0070C0"/>
                </a:solidFill>
                <a:latin typeface="TimesNewRomanPSMT"/>
              </a:rPr>
              <a:t>Принцип</a:t>
            </a:r>
            <a:r>
              <a:rPr lang="en-US" sz="2800" b="1" i="0" u="none" strike="noStrike" baseline="0" dirty="0" smtClean="0">
                <a:solidFill>
                  <a:srgbClr val="0070C0"/>
                </a:solidFill>
                <a:latin typeface="TimesNewRomanPSMT"/>
              </a:rPr>
              <a:t> «3 С» – </a:t>
            </a:r>
            <a:r>
              <a:rPr lang="en-US" sz="2800" b="1" u="sng" strike="noStrike" baseline="0" dirty="0" smtClean="0">
                <a:solidFill>
                  <a:srgbClr val="0070C0"/>
                </a:solidFill>
                <a:latin typeface="TimesNewRomanPSMT"/>
              </a:rPr>
              <a:t>customers, competition, changes</a:t>
            </a:r>
            <a:endParaRPr lang="ru-RU" sz="2800" b="1" u="sng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7626" y="1595021"/>
            <a:ext cx="109255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u="none" strike="noStrike" baseline="0" dirty="0" smtClean="0">
                <a:latin typeface="TimesNewRomanPSMT"/>
              </a:rPr>
              <a:t>Изменился статус «продавец-покупатель». 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Использование методологии CRM- </a:t>
            </a:r>
            <a:r>
              <a:rPr lang="ru-RU" sz="2400" b="0" i="0" u="none" strike="noStrike" baseline="0" dirty="0" err="1" smtClean="0">
                <a:latin typeface="TimesNewRomanPSMT"/>
              </a:rPr>
              <a:t>Customer</a:t>
            </a:r>
            <a:r>
              <a:rPr lang="ru-RU" sz="2400" b="0" i="0" u="none" strike="noStrike" baseline="0" dirty="0" smtClean="0">
                <a:latin typeface="TimesNewRomanPSMT"/>
              </a:rPr>
              <a:t> </a:t>
            </a:r>
            <a:r>
              <a:rPr lang="ru-RU" sz="2400" b="0" i="0" u="none" strike="noStrike" baseline="0" dirty="0" err="1" smtClean="0">
                <a:latin typeface="TimesNewRomanPSMT"/>
              </a:rPr>
              <a:t>Relationship</a:t>
            </a:r>
            <a:r>
              <a:rPr lang="ru-RU" sz="2400" b="0" i="0" u="none" strike="noStrike" baseline="0" dirty="0" smtClean="0">
                <a:latin typeface="TimesNewRomanPSMT"/>
              </a:rPr>
              <a:t> </a:t>
            </a:r>
            <a:r>
              <a:rPr lang="ru-RU" sz="2400" b="0" i="0" u="none" strike="noStrike" baseline="0" dirty="0" err="1" smtClean="0">
                <a:latin typeface="TimesNewRomanPSMT"/>
              </a:rPr>
              <a:t>Management</a:t>
            </a:r>
            <a:r>
              <a:rPr lang="ru-RU" sz="2400" b="0" i="0" u="none" strike="noStrike" baseline="0" dirty="0" smtClean="0">
                <a:latin typeface="TimesNewRomanPSMT"/>
              </a:rPr>
              <a:t> - управление взаимоотношениями с клиентами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Жесткая и многообразная конкуренция.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Для выживания на рынке необходимо иметь: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i="0" u="none" strike="noStrike" baseline="0" dirty="0" smtClean="0">
                <a:latin typeface="TimesNewRomanPSMT"/>
              </a:rPr>
              <a:t>наименьшую цену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i="0" u="none" strike="noStrike" baseline="0" dirty="0" smtClean="0">
                <a:latin typeface="TimesNewRomanPSMT"/>
              </a:rPr>
              <a:t>наивысшее качество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i="0" u="none" strike="noStrike" baseline="0" dirty="0" smtClean="0">
                <a:latin typeface="TimesNewRomanPSMT"/>
              </a:rPr>
              <a:t>лучшее обслуживание</a:t>
            </a:r>
          </a:p>
          <a:p>
            <a:endParaRPr lang="ru-RU" sz="2400" b="0" i="0" u="none" strike="noStrike" baseline="0" dirty="0" smtClean="0">
              <a:latin typeface="TimesNewRomanPSMT"/>
            </a:endParaRPr>
          </a:p>
          <a:p>
            <a:r>
              <a:rPr lang="ru-RU" sz="2400" b="1" i="0" u="none" strike="noStrike" baseline="0" dirty="0" smtClean="0">
                <a:latin typeface="TimesNewRomanPS-BoldMT"/>
              </a:rPr>
              <a:t>Постоянные изменения: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глобализация экономики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повышение мобильности бизнеса</a:t>
            </a:r>
          </a:p>
          <a:p>
            <a:r>
              <a:rPr lang="ru-RU" sz="2400" dirty="0" smtClean="0">
                <a:latin typeface="TimesNewRomanPSMT"/>
              </a:rPr>
              <a:t>т</a:t>
            </a:r>
            <a:r>
              <a:rPr lang="ru-RU" sz="2400" b="0" i="0" u="none" strike="noStrike" baseline="0" dirty="0" smtClean="0">
                <a:latin typeface="TimesNewRomanPSMT"/>
              </a:rPr>
              <a:t>ехнологический</a:t>
            </a:r>
            <a:r>
              <a:rPr lang="ru-RU" sz="2400" b="0" i="0" u="none" strike="noStrike" dirty="0" smtClean="0">
                <a:latin typeface="TimesNewRomanPSMT"/>
              </a:rPr>
              <a:t> </a:t>
            </a:r>
            <a:r>
              <a:rPr lang="ru-RU" sz="2400" b="0" i="0" u="none" strike="noStrike" baseline="0" dirty="0" smtClean="0">
                <a:latin typeface="TimesNewRomanPSMT"/>
              </a:rPr>
              <a:t>прогресс</a:t>
            </a:r>
          </a:p>
          <a:p>
            <a:r>
              <a:rPr lang="ru-RU" sz="2400" b="0" i="0" u="none" strike="noStrike" baseline="0" dirty="0" smtClean="0">
                <a:latin typeface="TimesNewRomanPSMT"/>
              </a:rPr>
              <a:t>сокращение жизненного цикла продукта/услуги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191092" y="3995877"/>
            <a:ext cx="800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</a:rPr>
              <a:t>ЗАТРАТЫ ПРОИЗВОДСТВА + ЖЕЛАЕМАЯ ПРИБЫЛЬ = ЦЕНА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18372" y="4900253"/>
            <a:ext cx="6784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0" u="none" strike="noStrike" baseline="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ЦЕНА - ЗАТРАТЫ НА ПРОИЗВОДСТВО = ПРИБЫЛЬ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2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183" y="167425"/>
            <a:ext cx="11964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Характеристики функционально-ориентированной организации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9926" y="1051254"/>
            <a:ext cx="11590986" cy="557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процессов фрагментирована и раздроблена;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работники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видят </a:t>
            </a: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конечные результаты труда всего предприятия и не осознают свое место в общей цепочке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ростом числа операций процессы производства становятся все более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запутанными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лишь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локальная автоматизация </a:t>
            </a: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отдельных рутинных процессов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работе руководителей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оперативные проблемы </a:t>
            </a: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доминируют над стратегическими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рабочие изолированы от знаний и участия в управлении производством и его улучшении</a:t>
            </a:r>
            <a:endParaRPr lang="ru-RU" sz="2400" b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тотальный контроль, влечет за собой большие накладные расходы,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результата работы организации исключительно по показателям, характеризующим деятельность отдельных функциональных служб – отсутствие оценки эффективности и качества работы предприятия в целом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отеря качества продукции</a:t>
            </a:r>
            <a:endParaRPr lang="ru-RU" sz="24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183" y="9326"/>
            <a:ext cx="11964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10000"/>
                </a:solidFill>
                <a:latin typeface="ArialNarrow-Bold"/>
              </a:rPr>
              <a:t>Зарождение процессно</a:t>
            </a:r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-ориентированного управления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5" y="487347"/>
            <a:ext cx="11204620" cy="63706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28305" y="6007608"/>
            <a:ext cx="3358896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86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757" y="809546"/>
            <a:ext cx="1144931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Разделение труда 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Власть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(полномочная) 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Дисциплина 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Единоначалие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Единство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руководства,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направления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Подчинение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частных, личных интересов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общим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Вознаграждение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персонала есть оплата исполненной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Централизация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Иерархия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или скалярная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цепь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Справедливость</a:t>
            </a:r>
          </a:p>
          <a:p>
            <a:pPr marL="342900" indent="-342900">
              <a:buAutoNum type="arabicParenR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Постоянство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состава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персонала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13)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Инициатива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Единение персонала, или корпоративный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дух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6564" y="270937"/>
            <a:ext cx="84165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Narrow-Bold"/>
              </a:rPr>
              <a:t>Принципы управления Анри </a:t>
            </a:r>
            <a:r>
              <a:rPr lang="ru-RU" sz="3200" b="1" dirty="0" err="1" smtClean="0">
                <a:solidFill>
                  <a:srgbClr val="002060"/>
                </a:solidFill>
                <a:latin typeface="ArialNarrow-Bold"/>
              </a:rPr>
              <a:t>Файоль</a:t>
            </a:r>
            <a:endParaRPr lang="ru-RU" sz="3200" b="1" dirty="0" smtClean="0">
              <a:solidFill>
                <a:srgbClr val="002060"/>
              </a:solidFill>
              <a:latin typeface="ArialNarrow-Bold"/>
            </a:endParaRPr>
          </a:p>
          <a:p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24259" y="9326"/>
            <a:ext cx="119644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10000"/>
                </a:solidFill>
                <a:latin typeface="ArialNarrow-Bold"/>
              </a:rPr>
              <a:t>Зарождение процессно</a:t>
            </a:r>
            <a:r>
              <a:rPr lang="ru-RU" sz="20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-ориентированного управления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50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УПРАВЛЕНИЕ ПРОЦЕССАМИ. Кошкарева Н. В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582" y="-2343955"/>
            <a:ext cx="9710671" cy="909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6276" y="2202287"/>
            <a:ext cx="5805169" cy="233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5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183" y="9326"/>
            <a:ext cx="11964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810000"/>
                </a:solidFill>
                <a:latin typeface="ArialNarrow-Bold"/>
              </a:rPr>
              <a:t>Процессно-ориентированное управление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3607" y="1001958"/>
            <a:ext cx="920839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это совокупность взаимосвязанных и 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взаимодействующих видов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деятельности, преобразующих входы в 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выходы</a:t>
            </a:r>
          </a:p>
          <a:p>
            <a:endParaRPr lang="ru-RU" sz="3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solidFill>
                  <a:srgbClr val="81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Процессно-ориентированная организация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endParaRPr lang="ru-RU" sz="3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организация, </a:t>
            </a:r>
            <a:r>
              <a:rPr lang="ru-RU" sz="3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которой </a:t>
            </a:r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деятельностью и ресурсами управляют как 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процессом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93631"/>
            <a:ext cx="2979671" cy="120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3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228" y="94668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Модель процессного </a:t>
            </a:r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подхода к управлению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3786389" y="2704563"/>
            <a:ext cx="4095481" cy="1764406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0"/>
                <a:solidFill>
                  <a:schemeClr val="tx1"/>
                </a:solidFill>
              </a:rPr>
              <a:t>ПРОЦЕСС</a:t>
            </a:r>
            <a:endParaRPr lang="ru-RU" sz="40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43944" y="4636394"/>
            <a:ext cx="3245476" cy="154056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0"/>
                <a:solidFill>
                  <a:schemeClr val="tx1"/>
                </a:solidFill>
              </a:rPr>
              <a:t>ПОСТАВЩИК</a:t>
            </a:r>
            <a:endParaRPr lang="ru-RU" sz="28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08324" y="4468969"/>
            <a:ext cx="3439732" cy="155834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0"/>
                <a:solidFill>
                  <a:schemeClr val="tx1"/>
                </a:solidFill>
              </a:rPr>
              <a:t>ПОТРЕБИТЕЛЬ</a:t>
            </a:r>
            <a:endParaRPr lang="ru-RU" sz="28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8" name="Соединительная линия уступом 7"/>
          <p:cNvCxnSpPr>
            <a:stCxn id="5" idx="0"/>
          </p:cNvCxnSpPr>
          <p:nvPr/>
        </p:nvCxnSpPr>
        <p:spPr>
          <a:xfrm rot="5400000" flipH="1" flipV="1">
            <a:off x="2414789" y="3264795"/>
            <a:ext cx="1223493" cy="1519707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endCxn id="6" idx="0"/>
          </p:cNvCxnSpPr>
          <p:nvPr/>
        </p:nvCxnSpPr>
        <p:spPr>
          <a:xfrm>
            <a:off x="7881870" y="3550535"/>
            <a:ext cx="1946320" cy="918434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32573" y="2773997"/>
            <a:ext cx="1164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ВХОД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877772" y="2852133"/>
            <a:ext cx="14991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ВЫХОД</a:t>
            </a:r>
            <a:endParaRPr lang="ru-RU" sz="3200" b="1" dirty="0"/>
          </a:p>
        </p:txBody>
      </p:sp>
      <p:cxnSp>
        <p:nvCxnSpPr>
          <p:cNvPr id="15" name="Соединительная линия уступом 14"/>
          <p:cNvCxnSpPr>
            <a:stCxn id="6" idx="7"/>
            <a:endCxn id="4" idx="0"/>
          </p:cNvCxnSpPr>
          <p:nvPr/>
        </p:nvCxnSpPr>
        <p:spPr>
          <a:xfrm rot="16200000" flipV="1">
            <a:off x="7222364" y="875227"/>
            <a:ext cx="1992620" cy="5651291"/>
          </a:xfrm>
          <a:prstGeom prst="bentConnector3">
            <a:avLst>
              <a:gd name="adj1" fmla="val 167703"/>
            </a:avLst>
          </a:prstGeom>
          <a:ln w="28575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4" idx="2"/>
          </p:cNvCxnSpPr>
          <p:nvPr/>
        </p:nvCxnSpPr>
        <p:spPr>
          <a:xfrm rot="5400000">
            <a:off x="4172370" y="4186019"/>
            <a:ext cx="937709" cy="1503608"/>
          </a:xfrm>
          <a:prstGeom prst="bentConnector2">
            <a:avLst/>
          </a:prstGeom>
          <a:ln w="28575">
            <a:prstDash val="lg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5911404" y="757570"/>
            <a:ext cx="5563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ТРЕБОВАНИЯ И ОБРАТНАЯ СВЯЗЬ</a:t>
            </a:r>
            <a:endParaRPr lang="ru-RU" sz="28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786389" y="5659290"/>
            <a:ext cx="4593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ТРЕБОВАНИЯ И ОБРАТНАЯ СВЯЗЬ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4307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/>
      <p:bldP spid="13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523517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Процессно-ориентированная организация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89" y="420486"/>
            <a:ext cx="10525951" cy="65614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2302"/>
            <a:ext cx="3358896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09" y="64005"/>
            <a:ext cx="10613299" cy="679399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33104" y="0"/>
            <a:ext cx="3358896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6508" y="3449088"/>
            <a:ext cx="4007245" cy="315777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630" y="187274"/>
            <a:ext cx="4983300" cy="507656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72177046"/>
              </p:ext>
            </p:extLst>
          </p:nvPr>
        </p:nvGraphicFramePr>
        <p:xfrm>
          <a:off x="0" y="990123"/>
          <a:ext cx="4520485" cy="2087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528035" y="2588654"/>
            <a:ext cx="4378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ПРОЦЕССЫ – ПЕРИОДИЧЕСКИ ПОВТОРЯЕМЫЙ ПОТОК РАБОТ</a:t>
            </a:r>
            <a:endParaRPr lang="ru-RU" b="1" dirty="0"/>
          </a:p>
        </p:txBody>
      </p:sp>
      <p:pic>
        <p:nvPicPr>
          <p:cNvPr id="1026" name="Picture 2" descr="http://nf.tpprf.ru/upload/iblock/156/1564cd0edb259c43f20a3026f450fe2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893" y="980793"/>
            <a:ext cx="4357682" cy="193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12113" y="2911819"/>
            <a:ext cx="437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РЕСУРСНОЕ ОКРУЖЕНИЕ</a:t>
            </a:r>
            <a:endParaRPr lang="ru-RU" b="1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149671325"/>
              </p:ext>
            </p:extLst>
          </p:nvPr>
        </p:nvGraphicFramePr>
        <p:xfrm>
          <a:off x="9102501" y="980793"/>
          <a:ext cx="2668789" cy="1931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986508" y="2962296"/>
            <a:ext cx="437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ПРОЕКТЫ</a:t>
            </a:r>
            <a:endParaRPr lang="ru-RU" b="1" dirty="0"/>
          </a:p>
        </p:txBody>
      </p:sp>
      <p:sp>
        <p:nvSpPr>
          <p:cNvPr id="13" name="Левая фигурная скобка 12"/>
          <p:cNvSpPr/>
          <p:nvPr/>
        </p:nvSpPr>
        <p:spPr>
          <a:xfrm rot="16200000">
            <a:off x="5724654" y="-2544470"/>
            <a:ext cx="315533" cy="11674709"/>
          </a:xfrm>
          <a:prstGeom prst="leftBrace">
            <a:avLst>
              <a:gd name="adj1" fmla="val 8333"/>
              <a:gd name="adj2" fmla="val 50110"/>
            </a:avLst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46976" y="3623473"/>
            <a:ext cx="4104608" cy="3184043"/>
          </a:xfrm>
          <a:prstGeom prst="downArrow">
            <a:avLst/>
          </a:prstGeom>
          <a:solidFill>
            <a:srgbClr val="BA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ln w="0"/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ln w="0"/>
                <a:solidFill>
                  <a:schemeClr val="tx1"/>
                </a:solidFill>
              </a:rPr>
              <a:t>МОДЕЛИ</a:t>
            </a:r>
          </a:p>
          <a:p>
            <a:pPr algn="ctr"/>
            <a:r>
              <a:rPr lang="ru-RU" sz="3200" b="1" dirty="0" smtClean="0">
                <a:ln w="0"/>
                <a:solidFill>
                  <a:schemeClr val="tx1"/>
                </a:solidFill>
              </a:rPr>
              <a:t>РОВАНИЕ ДЕЯТЕЛЬ</a:t>
            </a:r>
          </a:p>
          <a:p>
            <a:pPr algn="ctr"/>
            <a:r>
              <a:rPr lang="ru-RU" sz="3200" b="1" dirty="0" smtClean="0">
                <a:ln w="0"/>
                <a:solidFill>
                  <a:schemeClr val="tx1"/>
                </a:solidFill>
              </a:rPr>
              <a:t>НОСТИ</a:t>
            </a:r>
            <a:endParaRPr lang="ru-RU" sz="3200" b="1" dirty="0">
              <a:ln w="0"/>
              <a:solidFill>
                <a:schemeClr val="tx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37573" y="3973791"/>
            <a:ext cx="2847600" cy="230983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8869680" y="0"/>
            <a:ext cx="3322319" cy="457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8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/>
      <p:bldP spid="9" grpId="0"/>
      <p:bldGraphic spid="8" grpId="0">
        <p:bldAsOne/>
      </p:bldGraphic>
      <p:bldP spid="11" grpId="0"/>
      <p:bldP spid="13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6739" y="104025"/>
            <a:ext cx="6967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Функциональное управление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4545" y="947701"/>
            <a:ext cx="64394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i="0" u="none" strike="noStrike" baseline="0" dirty="0" smtClean="0">
                <a:latin typeface="ArialNarrow"/>
              </a:rPr>
              <a:t>Большинство организаций сегодня построены по функциям и уровням</a:t>
            </a:r>
            <a:r>
              <a:rPr lang="ru-RU" sz="2000" b="1" i="0" u="none" strike="noStrike" dirty="0" smtClean="0">
                <a:latin typeface="ArialNarrow"/>
              </a:rPr>
              <a:t> </a:t>
            </a:r>
            <a:r>
              <a:rPr lang="ru-RU" sz="2000" b="1" i="0" u="none" strike="noStrike" baseline="0" dirty="0" smtClean="0">
                <a:latin typeface="ArialNarrow"/>
              </a:rPr>
              <a:t>иерархии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545" y="1852931"/>
            <a:ext cx="78689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i="0" u="none" strike="noStrike" baseline="0" dirty="0" smtClean="0">
                <a:latin typeface="ArialNarrow"/>
              </a:rPr>
              <a:t>Научный подход к управлению (</a:t>
            </a:r>
            <a:r>
              <a:rPr lang="ru-RU" sz="2000" b="1" i="0" u="none" strike="noStrike" baseline="0" dirty="0" err="1" smtClean="0">
                <a:latin typeface="ArialNarrow"/>
              </a:rPr>
              <a:t>Scientific</a:t>
            </a:r>
            <a:r>
              <a:rPr lang="ru-RU" sz="2000" b="1" i="0" u="none" strike="noStrike" baseline="0" dirty="0" smtClean="0">
                <a:latin typeface="ArialNarrow"/>
              </a:rPr>
              <a:t> </a:t>
            </a:r>
            <a:r>
              <a:rPr lang="ru-RU" sz="2000" b="1" i="0" u="none" strike="noStrike" baseline="0" dirty="0" err="1" smtClean="0">
                <a:latin typeface="ArialNarrow"/>
              </a:rPr>
              <a:t>Management</a:t>
            </a:r>
            <a:r>
              <a:rPr lang="ru-RU" sz="2000" b="1" i="0" u="none" strike="noStrike" baseline="0" dirty="0" smtClean="0">
                <a:latin typeface="ArialNarrow"/>
              </a:rPr>
              <a:t>), </a:t>
            </a:r>
            <a:r>
              <a:rPr lang="ru-RU" sz="2000" b="1" i="0" u="none" strike="noStrike" baseline="0" dirty="0" smtClean="0">
                <a:solidFill>
                  <a:srgbClr val="C00000"/>
                </a:solidFill>
                <a:latin typeface="ArialNarrow"/>
              </a:rPr>
              <a:t>Фредериком Тейлором</a:t>
            </a:r>
            <a:r>
              <a:rPr lang="ru-RU" sz="2000" b="1" dirty="0">
                <a:latin typeface="ArialNarrow"/>
              </a:rPr>
              <a:t> </a:t>
            </a:r>
            <a:r>
              <a:rPr lang="ru-RU" sz="2000" b="1" dirty="0" smtClean="0">
                <a:latin typeface="ArialNarrow"/>
              </a:rPr>
              <a:t>- </a:t>
            </a:r>
            <a:r>
              <a:rPr lang="ru-RU" sz="2000" b="1" i="0" u="none" strike="noStrike" baseline="0" dirty="0" smtClean="0">
                <a:latin typeface="ArialNarrow"/>
              </a:rPr>
              <a:t>работа может быть выполнена наиболее</a:t>
            </a:r>
            <a:r>
              <a:rPr lang="ru-RU" sz="2000" b="1" i="0" u="none" strike="noStrike" dirty="0" smtClean="0">
                <a:latin typeface="ArialNarrow"/>
              </a:rPr>
              <a:t> </a:t>
            </a:r>
            <a:r>
              <a:rPr lang="ru-RU" sz="2000" b="1" i="0" u="none" strike="noStrike" baseline="0" dirty="0" smtClean="0">
                <a:latin typeface="ArialNarrow"/>
              </a:rPr>
              <a:t>производительно, если разбить ее на простые </a:t>
            </a:r>
            <a:r>
              <a:rPr lang="ru-RU" sz="2000" b="1" i="0" u="none" strike="noStrike" baseline="0" dirty="0" smtClean="0">
                <a:solidFill>
                  <a:srgbClr val="C00000"/>
                </a:solidFill>
                <a:latin typeface="ArialNarrow"/>
              </a:rPr>
              <a:t>элементы</a:t>
            </a:r>
            <a:r>
              <a:rPr lang="ru-RU" sz="2000" b="1" i="0" u="none" strike="noStrike" baseline="0" dirty="0" smtClean="0">
                <a:latin typeface="ArialNarrow"/>
              </a:rPr>
              <a:t> и если рабочие специализируются на конкретной</a:t>
            </a:r>
            <a:r>
              <a:rPr lang="ru-RU" sz="2000" b="1" i="0" u="none" strike="noStrike" dirty="0" smtClean="0">
                <a:latin typeface="ArialNarrow"/>
              </a:rPr>
              <a:t> </a:t>
            </a:r>
            <a:r>
              <a:rPr lang="ru-RU" sz="2000" b="1" i="0" u="none" strike="noStrike" baseline="0" dirty="0" smtClean="0">
                <a:latin typeface="ArialNarrow"/>
              </a:rPr>
              <a:t>простой части работы.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b="0" i="0" u="none" strike="noStrike" baseline="0" dirty="0" smtClean="0">
              <a:latin typeface="ArialNarrow"/>
            </a:endParaRPr>
          </a:p>
          <a:p>
            <a:pPr algn="just"/>
            <a:r>
              <a:rPr lang="ru-RU" sz="2000" b="0" i="1" u="none" strike="noStrike" baseline="0" dirty="0" smtClean="0">
                <a:latin typeface="ArialNarrow"/>
              </a:rPr>
              <a:t>"Только</a:t>
            </a:r>
            <a:r>
              <a:rPr lang="ru-RU" sz="2000" b="0" i="1" u="none" strike="noStrike" dirty="0" smtClean="0">
                <a:latin typeface="ArialNarrow"/>
              </a:rPr>
              <a:t> </a:t>
            </a:r>
            <a:r>
              <a:rPr lang="ru-RU" sz="2000" b="0" i="1" u="none" strike="noStrike" baseline="0" dirty="0" smtClean="0">
                <a:latin typeface="ArialNarrow"/>
              </a:rPr>
              <a:t>через более полную </a:t>
            </a:r>
            <a:r>
              <a:rPr lang="ru-RU" sz="2000" b="1" i="1" u="sng" strike="noStrike" baseline="0" dirty="0" smtClean="0">
                <a:solidFill>
                  <a:srgbClr val="0070C0"/>
                </a:solidFill>
                <a:latin typeface="ArialNarrow"/>
              </a:rPr>
              <a:t>стандартизацию</a:t>
            </a:r>
            <a:r>
              <a:rPr lang="ru-RU" sz="2000" b="0" i="1" u="none" strike="noStrike" baseline="0" dirty="0" smtClean="0">
                <a:latin typeface="ArialNarrow"/>
              </a:rPr>
              <a:t> методов, ускоренное внедрение лучших</a:t>
            </a:r>
            <a:r>
              <a:rPr lang="ru-RU" sz="2000" b="0" i="1" u="none" strike="noStrike" dirty="0" smtClean="0">
                <a:latin typeface="ArialNarrow"/>
              </a:rPr>
              <a:t> </a:t>
            </a:r>
            <a:r>
              <a:rPr lang="ru-RU" sz="2000" b="0" i="1" u="none" strike="noStrike" baseline="0" dirty="0" smtClean="0">
                <a:latin typeface="ArialNarrow"/>
              </a:rPr>
              <a:t>достижений и условий труда, а также усиление кооперации можно обеспечить</a:t>
            </a:r>
            <a:r>
              <a:rPr lang="ru-RU" sz="2000" b="0" i="1" u="none" strike="noStrike" dirty="0" smtClean="0">
                <a:latin typeface="ArialNarrow"/>
              </a:rPr>
              <a:t> </a:t>
            </a:r>
            <a:r>
              <a:rPr lang="ru-RU" sz="2000" b="0" i="1" u="none" strike="noStrike" baseline="0" dirty="0" smtClean="0">
                <a:latin typeface="ArialNarrow"/>
              </a:rPr>
              <a:t>более быстрое выполнение работы. И обязанность по соблюдению стандартов</a:t>
            </a:r>
            <a:r>
              <a:rPr lang="ru-RU" sz="2000" b="0" i="1" u="none" strike="noStrike" dirty="0" smtClean="0">
                <a:latin typeface="ArialNarrow"/>
              </a:rPr>
              <a:t> </a:t>
            </a:r>
            <a:r>
              <a:rPr lang="ru-RU" sz="2000" b="0" i="1" u="none" strike="noStrike" baseline="0" dirty="0" smtClean="0">
                <a:latin typeface="ArialNarrow"/>
              </a:rPr>
              <a:t>и увеличению кооперации лежит </a:t>
            </a:r>
            <a:r>
              <a:rPr lang="ru-RU" sz="2000" b="1" i="1" u="sng" strike="noStrike" baseline="0" dirty="0" smtClean="0">
                <a:solidFill>
                  <a:srgbClr val="0070C0"/>
                </a:solidFill>
                <a:latin typeface="ArialNarrow"/>
              </a:rPr>
              <a:t>только на руководителях</a:t>
            </a:r>
            <a:r>
              <a:rPr lang="ru-RU" sz="2000" b="0" i="1" u="none" strike="noStrike" baseline="0" dirty="0" smtClean="0">
                <a:latin typeface="ArialNarrow"/>
              </a:rPr>
              <a:t>»</a:t>
            </a:r>
            <a:endParaRPr lang="ru-RU" sz="20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96470" y="2640597"/>
            <a:ext cx="27839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u="none" strike="noStrike" baseline="0" dirty="0" smtClean="0">
                <a:latin typeface="ArialNarrow"/>
              </a:rPr>
              <a:t>распространение</a:t>
            </a:r>
          </a:p>
          <a:p>
            <a:pPr algn="ctr"/>
            <a:r>
              <a:rPr lang="ru-RU" sz="2000" b="1" i="0" u="none" strike="noStrike" baseline="0" dirty="0" smtClean="0">
                <a:solidFill>
                  <a:srgbClr val="C00000"/>
                </a:solidFill>
                <a:latin typeface="ArialNarrow"/>
              </a:rPr>
              <a:t>функционально-ориентированных</a:t>
            </a:r>
            <a:r>
              <a:rPr lang="ru-RU" sz="2000" b="1" i="0" u="none" strike="noStrike" baseline="0" dirty="0" smtClean="0">
                <a:latin typeface="ArialNarrow"/>
              </a:rPr>
              <a:t> организаций</a:t>
            </a:r>
            <a:endParaRPr lang="ru-RU" sz="2000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8023538" y="2883029"/>
            <a:ext cx="1272932" cy="10847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638352" y="602235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0" i="1" u="none" strike="noStrike" baseline="0" dirty="0" smtClean="0"/>
              <a:t>"феноменом сознательного ограничения</a:t>
            </a:r>
          </a:p>
          <a:p>
            <a:pPr algn="ctr"/>
            <a:r>
              <a:rPr lang="ru-RU" b="0" i="1" u="none" strike="noStrike" baseline="0" dirty="0" smtClean="0"/>
              <a:t>выработки"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6869" y="6022349"/>
            <a:ext cx="3688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1" u="none" strike="noStrike" baseline="0" dirty="0" smtClean="0"/>
              <a:t>"феноменом группового давления"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6576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7701"/>
            <a:ext cx="10515600" cy="43336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Процессный подход позволяет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0623" y="995424"/>
            <a:ext cx="1121642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выделить и использовать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процессы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 качестве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объектов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управления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сменить ориентацию вектора управления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компании от «вертикальной»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«горизонтальной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перейти от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«точечного»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текстового описания деятельности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полному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формализованному графическому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описанию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деятельности,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интегрирующим стрежнем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которого является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модельное представление бизнес-процессов</a:t>
            </a:r>
          </a:p>
          <a:p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3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65126"/>
            <a:ext cx="10515600" cy="433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Противопоставление «функционального» и «процессного» подходов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0455" y="1224076"/>
            <a:ext cx="115137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Результатом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функционального, и процессного подходов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проектирование 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организационной структуры (т.е.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функциональных областей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 порядка взаимодействия в ее рамках (т.е. процессов).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Разница: 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распределять функциональные обязанности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процессов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проектировать процессы взаимодействия между</a:t>
            </a:r>
          </a:p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функциональными областями</a:t>
            </a:r>
          </a:p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Функциональный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 отвечает на вопрос «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делать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процессный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делать?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Противоречий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двумя подходами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существует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они не только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дополняют друг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друга, но и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применяться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параллельно</a:t>
            </a:r>
          </a:p>
        </p:txBody>
      </p:sp>
    </p:spTree>
    <p:extLst>
      <p:ext uri="{BB962C8B-B14F-4D97-AF65-F5344CB8AC3E}">
        <p14:creationId xmlns:p14="http://schemas.microsoft.com/office/powerpoint/2010/main" val="146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9000"/>
            <a:ext cx="14239232" cy="476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2940" y="970907"/>
            <a:ext cx="19997556" cy="438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8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27" y="1449457"/>
            <a:ext cx="9916871" cy="518316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37762" y="274974"/>
            <a:ext cx="10515600" cy="433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деятельности при функциональном подходе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04120" y="0"/>
            <a:ext cx="2087879" cy="708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37762" y="274974"/>
            <a:ext cx="10515600" cy="4333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деятельности при процессном подходе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867" y="1262130"/>
            <a:ext cx="8703389" cy="4816699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10045521" y="1390918"/>
            <a:ext cx="752495" cy="566671"/>
          </a:xfrm>
          <a:prstGeom prst="ellipse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909195" y="46147"/>
            <a:ext cx="2298191" cy="457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17850" y="256434"/>
            <a:ext cx="9735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Функционально-ориентированная организация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3739" y="881231"/>
            <a:ext cx="9959664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Научный подход Тейлора построен на следующих принципах: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специализация работы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научный отбор рабочих 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научное изучение работы и обучение рабочего 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сдельная форма заработной платы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разделение функции планирования и контроля и функции выполнения</a:t>
            </a:r>
            <a:endParaRPr lang="ru-RU" sz="2800" b="1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3739" y="5424032"/>
            <a:ext cx="7036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две концепции: «достигающего</a:t>
            </a:r>
            <a:r>
              <a:rPr lang="ru-RU" b="0" i="0" u="none" strike="noStrike" dirty="0" smtClean="0">
                <a:latin typeface="TimesNewRomanPSMT"/>
              </a:rPr>
              <a:t> </a:t>
            </a:r>
            <a:r>
              <a:rPr lang="ru-RU" b="0" i="0" u="none" strike="noStrike" baseline="0" dirty="0" smtClean="0">
                <a:latin typeface="TimesNewRomanPSMT"/>
              </a:rPr>
              <a:t>рабочего»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и «достигающего руководителя»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228" y="1950132"/>
            <a:ext cx="5542650" cy="465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4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7850" y="256434"/>
            <a:ext cx="9735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Функционально-ориентированная организация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1035" y="779654"/>
            <a:ext cx="115488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Narrow"/>
              </a:rPr>
              <a:t>организация</a:t>
            </a:r>
            <a:r>
              <a:rPr lang="ru-RU" sz="2400" dirty="0">
                <a:latin typeface="ArialNarrow"/>
              </a:rPr>
              <a:t>, структура </a:t>
            </a:r>
            <a:r>
              <a:rPr lang="ru-RU" sz="2400" dirty="0" smtClean="0">
                <a:latin typeface="ArialNarrow"/>
              </a:rPr>
              <a:t>которой неизменна,</a:t>
            </a:r>
          </a:p>
          <a:p>
            <a:pPr algn="just"/>
            <a:r>
              <a:rPr lang="ru-RU" sz="2400" dirty="0" smtClean="0">
                <a:latin typeface="ArialNarrow"/>
              </a:rPr>
              <a:t>имеет </a:t>
            </a:r>
            <a:r>
              <a:rPr lang="ru-RU" sz="2400" dirty="0">
                <a:latin typeface="ArialNarrow"/>
              </a:rPr>
              <a:t>вертикальную </a:t>
            </a:r>
            <a:r>
              <a:rPr lang="ru-RU" sz="2400" dirty="0" smtClean="0">
                <a:latin typeface="ArialNarrow"/>
              </a:rPr>
              <a:t>топологию,</a:t>
            </a:r>
          </a:p>
          <a:p>
            <a:pPr algn="just"/>
            <a:r>
              <a:rPr lang="ru-RU" sz="2400" dirty="0" smtClean="0">
                <a:latin typeface="ArialNarrow"/>
              </a:rPr>
              <a:t>построенную </a:t>
            </a:r>
            <a:r>
              <a:rPr lang="ru-RU" sz="2400" dirty="0">
                <a:latin typeface="ArialNarrow"/>
              </a:rPr>
              <a:t>в соответствии </a:t>
            </a:r>
            <a:r>
              <a:rPr lang="ru-RU" sz="2400" dirty="0" smtClean="0">
                <a:latin typeface="ArialNarrow"/>
              </a:rPr>
              <a:t>с выполняемыми функциями,</a:t>
            </a:r>
          </a:p>
          <a:p>
            <a:pPr algn="just"/>
            <a:r>
              <a:rPr lang="ru-RU" sz="2400" dirty="0" smtClean="0">
                <a:latin typeface="ArialNarrow"/>
              </a:rPr>
              <a:t>и </a:t>
            </a:r>
            <a:r>
              <a:rPr lang="ru-RU" sz="2400" dirty="0">
                <a:latin typeface="ArialNarrow"/>
              </a:rPr>
              <a:t>строгую иерархическую подчиненность «сверху - вниз</a:t>
            </a:r>
            <a:r>
              <a:rPr lang="ru-RU" sz="2400" dirty="0" smtClean="0">
                <a:latin typeface="ArialNarrow"/>
              </a:rPr>
              <a:t>»</a:t>
            </a:r>
            <a:endParaRPr lang="ru-RU" sz="2400" dirty="0"/>
          </a:p>
        </p:txBody>
      </p:sp>
      <p:pic>
        <p:nvPicPr>
          <p:cNvPr id="2054" name="Picture 6" descr="https://www.wikireading.ru/img/322850_82_Autogen_eBook_i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09" y="2349314"/>
            <a:ext cx="11485569" cy="4244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27279" y="6488668"/>
            <a:ext cx="8100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Какому типу про-</a:t>
            </a:r>
            <a:r>
              <a:rPr lang="ru-RU" i="1" dirty="0" err="1" smtClean="0"/>
              <a:t>ва</a:t>
            </a:r>
            <a:r>
              <a:rPr lang="ru-RU" i="1" dirty="0" smtClean="0"/>
              <a:t> подходит в большей степени?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1249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7795" y="-230020"/>
            <a:ext cx="12558634" cy="764022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848600" y="64008"/>
            <a:ext cx="4343400" cy="64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Источник: Громов </a:t>
            </a:r>
            <a:r>
              <a:rPr lang="ru-RU" sz="1200" dirty="0"/>
              <a:t>А.И. Чеботарев В.Г. Горчаков Я.В. Бойко О.И.</a:t>
            </a:r>
          </a:p>
          <a:p>
            <a:pPr algn="ctr"/>
            <a:r>
              <a:rPr lang="ru-RU" sz="1200" dirty="0" smtClean="0"/>
              <a:t>«</a:t>
            </a:r>
            <a:r>
              <a:rPr lang="ru-RU" sz="1200" dirty="0"/>
              <a:t>Анализ и моделирование бизнес-процессов</a:t>
            </a:r>
            <a:r>
              <a:rPr lang="ru-RU" sz="1200" dirty="0" smtClean="0"/>
              <a:t>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581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0557" y="1034885"/>
            <a:ext cx="1154376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организация – это некий механизм, который обладает набором функций.</a:t>
            </a:r>
          </a:p>
          <a:p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Эти функции распределяются среди подразделений,</a:t>
            </a:r>
          </a:p>
          <a:p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где их исполняют сотрудники организации в зависимости от своей специализации.</a:t>
            </a:r>
          </a:p>
          <a:p>
            <a:endParaRPr lang="ru-RU" sz="28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endParaRPr lang="ru-RU" sz="2800" dirty="0" smtClean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Управление</a:t>
            </a:r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такой организацией включает </a:t>
            </a:r>
            <a:r>
              <a:rPr lang="ru-RU" sz="32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 3 до 12 уровней,</a:t>
            </a:r>
          </a:p>
          <a:p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взаимодействие</a:t>
            </a:r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структурных подразделений – через должностных лиц и структурные подразделения более высокого уровня.</a:t>
            </a:r>
          </a:p>
          <a:p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Внутри звеньев функциональной иерархии существуют </a:t>
            </a:r>
            <a:r>
              <a:rPr lang="ru-RU" sz="2800" b="1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потоки информации</a:t>
            </a:r>
            <a:r>
              <a:rPr lang="ru-RU" sz="2800" dirty="0" smtClean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, направленные сверху вниз и снизу вверх. 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7850" y="256434"/>
            <a:ext cx="9735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Функционально-ориентированная организация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165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174" y="617044"/>
            <a:ext cx="117117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 Narrow" panose="020B0606020202030204" pitchFamily="34" charset="0"/>
              </a:rPr>
              <a:t>С </a:t>
            </a:r>
            <a:r>
              <a:rPr lang="ru-RU" sz="2400" dirty="0">
                <a:latin typeface="Arial Narrow" panose="020B0606020202030204" pitchFamily="34" charset="0"/>
              </a:rPr>
              <a:t>точки зрения управления главными заинтересованными </a:t>
            </a:r>
            <a:r>
              <a:rPr lang="ru-RU" sz="2400" dirty="0" smtClean="0">
                <a:latin typeface="Arial Narrow" panose="020B0606020202030204" pitchFamily="34" charset="0"/>
              </a:rPr>
              <a:t>сторонами являются</a:t>
            </a:r>
            <a:r>
              <a:rPr lang="ru-RU" sz="2400" dirty="0">
                <a:latin typeface="Arial Narrow" panose="020B0606020202030204" pitchFamily="34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заказчики </a:t>
            </a:r>
            <a:r>
              <a:rPr lang="ru-RU" sz="2400" dirty="0">
                <a:latin typeface="Arial Narrow" panose="020B0606020202030204" pitchFamily="34" charset="0"/>
              </a:rPr>
              <a:t>и конечные пользователи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сотрудники </a:t>
            </a:r>
            <a:r>
              <a:rPr lang="ru-RU" sz="2400" dirty="0">
                <a:latin typeface="Arial Narrow" panose="020B0606020202030204" pitchFamily="34" charset="0"/>
              </a:rPr>
              <a:t>организации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собственники </a:t>
            </a:r>
            <a:r>
              <a:rPr lang="ru-RU" sz="2400" dirty="0">
                <a:latin typeface="Arial Narrow" panose="020B0606020202030204" pitchFamily="34" charset="0"/>
              </a:rPr>
              <a:t>и/или инвесторы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поставщики </a:t>
            </a:r>
            <a:r>
              <a:rPr lang="ru-RU" sz="2400" dirty="0">
                <a:latin typeface="Arial Narrow" panose="020B0606020202030204" pitchFamily="34" charset="0"/>
              </a:rPr>
              <a:t>и </a:t>
            </a:r>
            <a:r>
              <a:rPr lang="ru-RU" sz="2400" dirty="0" smtClean="0">
                <a:latin typeface="Arial Narrow" panose="020B0606020202030204" pitchFamily="34" charset="0"/>
              </a:rPr>
              <a:t>партнеры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общество, интересы которого представляют органы местного управления, и население</a:t>
            </a:r>
          </a:p>
          <a:p>
            <a:endParaRPr lang="ru-RU" sz="2400" dirty="0" smtClean="0">
              <a:latin typeface="Arial Narrow" panose="020B0606020202030204" pitchFamily="34" charset="0"/>
            </a:endParaRPr>
          </a:p>
          <a:p>
            <a:r>
              <a:rPr lang="ru-RU" sz="2400" dirty="0" smtClean="0">
                <a:latin typeface="Arial Narrow" panose="020B0606020202030204" pitchFamily="34" charset="0"/>
              </a:rPr>
              <a:t>Любая </a:t>
            </a:r>
            <a:r>
              <a:rPr lang="ru-RU" sz="2400" dirty="0">
                <a:latin typeface="Arial Narrow" panose="020B0606020202030204" pitchFamily="34" charset="0"/>
              </a:rPr>
              <a:t>организация — </a:t>
            </a:r>
            <a:r>
              <a:rPr lang="ru-RU" sz="2400" dirty="0" smtClean="0">
                <a:latin typeface="Arial Narrow" panose="020B0606020202030204" pitchFamily="34" charset="0"/>
              </a:rPr>
              <a:t>многофункциональна</a:t>
            </a:r>
            <a:r>
              <a:rPr lang="ru-RU" sz="2400" dirty="0">
                <a:latin typeface="Arial Narrow" panose="020B0606020202030204" pitchFamily="34" charset="0"/>
              </a:rPr>
              <a:t>:</a:t>
            </a:r>
            <a:endParaRPr lang="ru-RU" sz="2400" dirty="0" smtClean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маркетинг </a:t>
            </a:r>
            <a:r>
              <a:rPr lang="ru-RU" sz="2400" dirty="0">
                <a:latin typeface="Arial Narrow" panose="020B0606020202030204" pitchFamily="34" charset="0"/>
              </a:rPr>
              <a:t>и анализ </a:t>
            </a:r>
            <a:r>
              <a:rPr lang="ru-RU" sz="2400" dirty="0" smtClean="0">
                <a:latin typeface="Arial Narrow" panose="020B0606020202030204" pitchFamily="34" charset="0"/>
              </a:rPr>
              <a:t>рынка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стратегическое </a:t>
            </a:r>
            <a:r>
              <a:rPr lang="ru-RU" sz="2400" dirty="0">
                <a:latin typeface="Arial Narrow" panose="020B0606020202030204" pitchFamily="34" charset="0"/>
              </a:rPr>
              <a:t>и оперативное </a:t>
            </a:r>
            <a:r>
              <a:rPr lang="ru-RU" sz="2400" dirty="0" smtClean="0">
                <a:latin typeface="Arial Narrow" panose="020B0606020202030204" pitchFamily="34" charset="0"/>
              </a:rPr>
              <a:t>управление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проектирование </a:t>
            </a:r>
            <a:r>
              <a:rPr lang="ru-RU" sz="2400" dirty="0">
                <a:latin typeface="Arial Narrow" panose="020B0606020202030204" pitchFamily="34" charset="0"/>
              </a:rPr>
              <a:t>и разработка </a:t>
            </a:r>
            <a:r>
              <a:rPr lang="ru-RU" sz="2400" dirty="0" smtClean="0">
                <a:latin typeface="Arial Narrow" panose="020B0606020202030204" pitchFamily="34" charset="0"/>
              </a:rPr>
              <a:t>продукции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производство продукции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поставка продукции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закупки </a:t>
            </a:r>
            <a:r>
              <a:rPr lang="ru-RU" sz="2400" dirty="0">
                <a:latin typeface="Arial Narrow" panose="020B0606020202030204" pitchFamily="34" charset="0"/>
              </a:rPr>
              <a:t>материалов и </a:t>
            </a:r>
            <a:r>
              <a:rPr lang="ru-RU" sz="2400" dirty="0" smtClean="0">
                <a:latin typeface="Arial Narrow" panose="020B0606020202030204" pitchFamily="34" charset="0"/>
              </a:rPr>
              <a:t>комплектующих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техническое </a:t>
            </a:r>
            <a:r>
              <a:rPr lang="ru-RU" sz="2400" dirty="0">
                <a:latin typeface="Arial Narrow" panose="020B0606020202030204" pitchFamily="34" charset="0"/>
              </a:rPr>
              <a:t>обслуживание и ремонт оборудования и прочие </a:t>
            </a:r>
            <a:r>
              <a:rPr lang="ru-RU" sz="2400" dirty="0" smtClean="0">
                <a:latin typeface="Arial Narrow" panose="020B0606020202030204" pitchFamily="34" charset="0"/>
              </a:rPr>
              <a:t>функции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оформление </a:t>
            </a:r>
            <a:r>
              <a:rPr lang="ru-RU" sz="2400" dirty="0">
                <a:latin typeface="Arial Narrow" panose="020B0606020202030204" pitchFamily="34" charset="0"/>
              </a:rPr>
              <a:t>финансовых </a:t>
            </a:r>
            <a:r>
              <a:rPr lang="ru-RU" sz="2400" dirty="0" smtClean="0">
                <a:latin typeface="Arial Narrow" panose="020B0606020202030204" pitchFamily="34" charset="0"/>
              </a:rPr>
              <a:t>документов</a:t>
            </a:r>
            <a:endParaRPr lang="ru-RU" sz="2400" dirty="0"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latin typeface="Arial Narrow" panose="020B0606020202030204" pitchFamily="34" charset="0"/>
              </a:rPr>
              <a:t>подготовка </a:t>
            </a:r>
            <a:r>
              <a:rPr lang="ru-RU" sz="2400" dirty="0">
                <a:latin typeface="Arial Narrow" panose="020B0606020202030204" pitchFamily="34" charset="0"/>
              </a:rPr>
              <a:t>кадров и управление </a:t>
            </a:r>
            <a:r>
              <a:rPr lang="ru-RU" sz="2400" dirty="0" smtClean="0">
                <a:latin typeface="Arial Narrow" panose="020B0606020202030204" pitchFamily="34" charset="0"/>
              </a:rPr>
              <a:t>персоналом</a:t>
            </a:r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7850" y="0"/>
            <a:ext cx="9735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Функционально-ориентированная организация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80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09" y="64005"/>
            <a:ext cx="10613299" cy="679399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33104" y="0"/>
            <a:ext cx="3358896" cy="4389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Источник: Громов 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А.И. Чеботарев В.Г. Горчаков Я.В. Бойко О.И.</a:t>
            </a:r>
          </a:p>
          <a:p>
            <a:pPr algn="ctr"/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«</a:t>
            </a:r>
            <a:r>
              <a:rPr lang="ru-RU" sz="900" dirty="0">
                <a:solidFill>
                  <a:schemeClr val="bg2">
                    <a:lumMod val="90000"/>
                  </a:schemeClr>
                </a:solidFill>
              </a:rPr>
              <a:t>Анализ и моделирование бизнес-процессов</a:t>
            </a:r>
            <a:r>
              <a:rPr lang="ru-RU" sz="900" dirty="0" smtClean="0">
                <a:solidFill>
                  <a:schemeClr val="bg2">
                    <a:lumMod val="90000"/>
                  </a:schemeClr>
                </a:solidFill>
              </a:rPr>
              <a:t>»</a:t>
            </a:r>
            <a:endParaRPr lang="ru-RU" sz="900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8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183" y="1137503"/>
            <a:ext cx="116038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Невозможность быстрой реакции на </a:t>
            </a: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изменения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Буфер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на пути инноваций </a:t>
            </a:r>
            <a:endParaRPr lang="ru-RU" sz="28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Нет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ориентации на </a:t>
            </a: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клиента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Непроизвольная конкуренция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между </a:t>
            </a: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подразделениями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Нет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заинтересованности работающих в конечном результате </a:t>
            </a:r>
            <a:endParaRPr lang="ru-RU" sz="28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Рост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накладных расходов – сначала процесс разбивается на множество операций, а </a:t>
            </a: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затем «склеивается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» через управленческий аппарат </a:t>
            </a:r>
            <a:endParaRPr lang="ru-RU" sz="2800" b="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Каждое </a:t>
            </a:r>
            <a:r>
              <a:rPr lang="ru-RU" sz="2800" b="1" dirty="0">
                <a:solidFill>
                  <a:srgbClr val="000000"/>
                </a:solidFill>
                <a:latin typeface="Arial Narrow" panose="020B0606020202030204" pitchFamily="34" charset="0"/>
              </a:rPr>
              <a:t>подразделение - обособленный </a:t>
            </a: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островок</a:t>
            </a:r>
            <a:endParaRPr lang="ru-RU" sz="2800" b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3183" y="167425"/>
            <a:ext cx="119644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u="none" strike="noStrike" baseline="0" dirty="0" smtClean="0">
                <a:solidFill>
                  <a:srgbClr val="810000"/>
                </a:solidFill>
                <a:latin typeface="ArialNarrow-Bold"/>
              </a:rPr>
              <a:t>Характеристики функционально-ориентированной организации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55317" y="4984124"/>
            <a:ext cx="110402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20% - время выполнения операции</a:t>
            </a:r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, 80% - передача результатов</a:t>
            </a: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9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998</Words>
  <Application>Microsoft Office PowerPoint</Application>
  <PresentationFormat>Широкоэкранный</PresentationFormat>
  <Paragraphs>164</Paragraphs>
  <Slides>25</Slides>
  <Notes>0</Notes>
  <HiddenSlides>5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9" baseType="lpstr">
      <vt:lpstr>Arial</vt:lpstr>
      <vt:lpstr>Arial Black</vt:lpstr>
      <vt:lpstr>Arial Narrow</vt:lpstr>
      <vt:lpstr>ArialNarrow</vt:lpstr>
      <vt:lpstr>ArialNarrow-Bold</vt:lpstr>
      <vt:lpstr>Calibri</vt:lpstr>
      <vt:lpstr>Calibri Light</vt:lpstr>
      <vt:lpstr>Courier New</vt:lpstr>
      <vt:lpstr>Symbol</vt:lpstr>
      <vt:lpstr>Times New Roman</vt:lpstr>
      <vt:lpstr>TimesNewRomanPS-BoldMT</vt:lpstr>
      <vt:lpstr>TimesNewRomanPSMT</vt:lpstr>
      <vt:lpstr>Wingdings</vt:lpstr>
      <vt:lpstr>Тема Office</vt:lpstr>
      <vt:lpstr>ТЕМА 1: ФУНКЦИОНАЛЬНЫЙ, ПРОЦЕССНЫЙ И СИСТЕМНЫЙ ПОДХОДЫ К УПРАВЛЕНИЮ ОРГАНИЗАЦИЕЙ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процессного подхода к управлению</vt:lpstr>
      <vt:lpstr>Процессно-ориентированная организация</vt:lpstr>
      <vt:lpstr>Презентация PowerPoint</vt:lpstr>
      <vt:lpstr>Презентация PowerPoint</vt:lpstr>
      <vt:lpstr>Процессный подход позволяет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Ya Blondinko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ФУНКЦИОНАЛЬНЫЙ, ПРОЦЕССНЫЙ И СИСТЕМНЫЙ ПОДХОДЫ К УПРАВЛЕНИЮ ОРГАНИЗАЦИЕЙ</dc:title>
  <dc:creator>Пользователь Windows</dc:creator>
  <cp:lastModifiedBy>User</cp:lastModifiedBy>
  <cp:revision>69</cp:revision>
  <dcterms:created xsi:type="dcterms:W3CDTF">2017-08-27T14:39:46Z</dcterms:created>
  <dcterms:modified xsi:type="dcterms:W3CDTF">2023-05-18T10:16:16Z</dcterms:modified>
</cp:coreProperties>
</file>